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0" d="100"/>
          <a:sy n="70" d="100"/>
        </p:scale>
        <p:origin x="738"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9F0FD3F-E618-4B3B-9636-4BED4DCA419B}" type="datetimeFigureOut">
              <a:rPr lang="en-US" smtClean="0"/>
              <a:t>10/23/2021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122929-B4B9-4603-AD9A-E47E6D3B4354}" type="slidenum">
              <a:rPr lang="en-US" smtClean="0"/>
              <a:t>‹#›</a:t>
            </a:fld>
            <a:endParaRPr lang="en-US"/>
          </a:p>
        </p:txBody>
      </p:sp>
    </p:spTree>
    <p:extLst>
      <p:ext uri="{BB962C8B-B14F-4D97-AF65-F5344CB8AC3E}">
        <p14:creationId xmlns:p14="http://schemas.microsoft.com/office/powerpoint/2010/main" val="57613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F9F0FD3F-E618-4B3B-9636-4BED4DCA419B}" type="datetimeFigureOut">
              <a:rPr lang="en-US" smtClean="0"/>
              <a:t>10/23/2021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122929-B4B9-4603-AD9A-E47E6D3B4354}" type="slidenum">
              <a:rPr lang="en-US" smtClean="0"/>
              <a:t>‹#›</a:t>
            </a:fld>
            <a:endParaRPr lang="en-US"/>
          </a:p>
        </p:txBody>
      </p:sp>
    </p:spTree>
    <p:extLst>
      <p:ext uri="{BB962C8B-B14F-4D97-AF65-F5344CB8AC3E}">
        <p14:creationId xmlns:p14="http://schemas.microsoft.com/office/powerpoint/2010/main" val="2289657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9F0FD3F-E618-4B3B-9636-4BED4DCA419B}" type="datetimeFigureOut">
              <a:rPr lang="en-US" smtClean="0"/>
              <a:t>10/23/2021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122929-B4B9-4603-AD9A-E47E6D3B4354}" type="slidenum">
              <a:rPr lang="en-US" smtClean="0"/>
              <a:t>‹#›</a:t>
            </a:fld>
            <a:endParaRPr lang="en-US"/>
          </a:p>
        </p:txBody>
      </p:sp>
    </p:spTree>
    <p:extLst>
      <p:ext uri="{BB962C8B-B14F-4D97-AF65-F5344CB8AC3E}">
        <p14:creationId xmlns:p14="http://schemas.microsoft.com/office/powerpoint/2010/main" val="2351924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9F0FD3F-E618-4B3B-9636-4BED4DCA419B}" type="datetimeFigureOut">
              <a:rPr lang="en-US" smtClean="0"/>
              <a:t>10/23/2021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122929-B4B9-4603-AD9A-E47E6D3B4354}" type="slidenum">
              <a:rPr lang="en-US" smtClean="0"/>
              <a:t>‹#›</a:t>
            </a:fld>
            <a:endParaRPr lang="en-US"/>
          </a:p>
        </p:txBody>
      </p:sp>
    </p:spTree>
    <p:extLst>
      <p:ext uri="{BB962C8B-B14F-4D97-AF65-F5344CB8AC3E}">
        <p14:creationId xmlns:p14="http://schemas.microsoft.com/office/powerpoint/2010/main" val="941817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9F0FD3F-E618-4B3B-9636-4BED4DCA419B}" type="datetimeFigureOut">
              <a:rPr lang="en-US" smtClean="0"/>
              <a:t>10/23/2021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122929-B4B9-4603-AD9A-E47E6D3B4354}" type="slidenum">
              <a:rPr lang="en-US" smtClean="0"/>
              <a:t>‹#›</a:t>
            </a:fld>
            <a:endParaRPr lang="en-US"/>
          </a:p>
        </p:txBody>
      </p:sp>
    </p:spTree>
    <p:extLst>
      <p:ext uri="{BB962C8B-B14F-4D97-AF65-F5344CB8AC3E}">
        <p14:creationId xmlns:p14="http://schemas.microsoft.com/office/powerpoint/2010/main" val="1429220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F9F0FD3F-E618-4B3B-9636-4BED4DCA419B}" type="datetimeFigureOut">
              <a:rPr lang="en-US" smtClean="0"/>
              <a:t>10/23/2021</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5B122929-B4B9-4603-AD9A-E47E6D3B4354}" type="slidenum">
              <a:rPr lang="en-US" smtClean="0"/>
              <a:t>‹#›</a:t>
            </a:fld>
            <a:endParaRPr lang="en-US"/>
          </a:p>
        </p:txBody>
      </p:sp>
    </p:spTree>
    <p:extLst>
      <p:ext uri="{BB962C8B-B14F-4D97-AF65-F5344CB8AC3E}">
        <p14:creationId xmlns:p14="http://schemas.microsoft.com/office/powerpoint/2010/main" val="2604780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9F0FD3F-E618-4B3B-9636-4BED4DCA419B}" type="datetimeFigureOut">
              <a:rPr lang="en-US" smtClean="0"/>
              <a:t>10/23/2021</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5B122929-B4B9-4603-AD9A-E47E6D3B4354}" type="slidenum">
              <a:rPr lang="en-US" smtClean="0"/>
              <a:t>‹#›</a:t>
            </a:fld>
            <a:endParaRPr lang="en-US"/>
          </a:p>
        </p:txBody>
      </p:sp>
    </p:spTree>
    <p:extLst>
      <p:ext uri="{BB962C8B-B14F-4D97-AF65-F5344CB8AC3E}">
        <p14:creationId xmlns:p14="http://schemas.microsoft.com/office/powerpoint/2010/main" val="3730654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F9F0FD3F-E618-4B3B-9636-4BED4DCA419B}" type="datetimeFigureOut">
              <a:rPr lang="en-US" smtClean="0"/>
              <a:t>10/23/2021</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5B122929-B4B9-4603-AD9A-E47E6D3B4354}" type="slidenum">
              <a:rPr lang="en-US" smtClean="0"/>
              <a:t>‹#›</a:t>
            </a:fld>
            <a:endParaRPr lang="en-US"/>
          </a:p>
        </p:txBody>
      </p:sp>
    </p:spTree>
    <p:extLst>
      <p:ext uri="{BB962C8B-B14F-4D97-AF65-F5344CB8AC3E}">
        <p14:creationId xmlns:p14="http://schemas.microsoft.com/office/powerpoint/2010/main" val="3673564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9F0FD3F-E618-4B3B-9636-4BED4DCA419B}" type="datetimeFigureOut">
              <a:rPr lang="en-US" smtClean="0"/>
              <a:t>10/23/2021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122929-B4B9-4603-AD9A-E47E6D3B4354}" type="slidenum">
              <a:rPr lang="en-US" smtClean="0"/>
              <a:t>‹#›</a:t>
            </a:fld>
            <a:endParaRPr lang="en-US"/>
          </a:p>
        </p:txBody>
      </p:sp>
    </p:spTree>
    <p:extLst>
      <p:ext uri="{BB962C8B-B14F-4D97-AF65-F5344CB8AC3E}">
        <p14:creationId xmlns:p14="http://schemas.microsoft.com/office/powerpoint/2010/main" val="2678039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9F0FD3F-E618-4B3B-9636-4BED4DCA419B}" type="datetimeFigureOut">
              <a:rPr lang="en-US" smtClean="0"/>
              <a:t>10/23/2021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122929-B4B9-4603-AD9A-E47E6D3B4354}" type="slidenum">
              <a:rPr lang="en-US" smtClean="0"/>
              <a:t>‹#›</a:t>
            </a:fld>
            <a:endParaRPr lang="en-US"/>
          </a:p>
        </p:txBody>
      </p:sp>
    </p:spTree>
    <p:extLst>
      <p:ext uri="{BB962C8B-B14F-4D97-AF65-F5344CB8AC3E}">
        <p14:creationId xmlns:p14="http://schemas.microsoft.com/office/powerpoint/2010/main" val="2781777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F9F0FD3F-E618-4B3B-9636-4BED4DCA419B}" type="datetimeFigureOut">
              <a:rPr lang="en-US" smtClean="0"/>
              <a:t>10/23/2021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122929-B4B9-4603-AD9A-E47E6D3B4354}" type="slidenum">
              <a:rPr lang="en-US" smtClean="0"/>
              <a:t>‹#›</a:t>
            </a:fld>
            <a:endParaRPr lang="en-US"/>
          </a:p>
        </p:txBody>
      </p:sp>
    </p:spTree>
    <p:extLst>
      <p:ext uri="{BB962C8B-B14F-4D97-AF65-F5344CB8AC3E}">
        <p14:creationId xmlns:p14="http://schemas.microsoft.com/office/powerpoint/2010/main" val="27381985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F9F0FD3F-E618-4B3B-9636-4BED4DCA419B}" type="datetimeFigureOut">
              <a:rPr lang="en-US" smtClean="0"/>
              <a:t>10/23/2021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122929-B4B9-4603-AD9A-E47E6D3B4354}"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252349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9F0FD3F-E618-4B3B-9636-4BED4DCA419B}" type="datetimeFigureOut">
              <a:rPr lang="en-US" smtClean="0"/>
              <a:t>10/23/2021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122929-B4B9-4603-AD9A-E47E6D3B4354}" type="slidenum">
              <a:rPr lang="en-US" smtClean="0"/>
              <a:t>‹#›</a:t>
            </a:fld>
            <a:endParaRPr lang="en-US"/>
          </a:p>
        </p:txBody>
      </p:sp>
    </p:spTree>
    <p:extLst>
      <p:ext uri="{BB962C8B-B14F-4D97-AF65-F5344CB8AC3E}">
        <p14:creationId xmlns:p14="http://schemas.microsoft.com/office/powerpoint/2010/main" val="3684479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9F0FD3F-E618-4B3B-9636-4BED4DCA419B}" type="datetimeFigureOut">
              <a:rPr lang="en-US" smtClean="0"/>
              <a:t>10/23/2021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122929-B4B9-4603-AD9A-E47E6D3B4354}" type="slidenum">
              <a:rPr lang="en-US" smtClean="0"/>
              <a:t>‹#›</a:t>
            </a:fld>
            <a:endParaRPr lang="en-US"/>
          </a:p>
        </p:txBody>
      </p:sp>
    </p:spTree>
    <p:extLst>
      <p:ext uri="{BB962C8B-B14F-4D97-AF65-F5344CB8AC3E}">
        <p14:creationId xmlns:p14="http://schemas.microsoft.com/office/powerpoint/2010/main" val="14775730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9F0FD3F-E618-4B3B-9636-4BED4DCA419B}" type="datetimeFigureOut">
              <a:rPr lang="en-US" smtClean="0"/>
              <a:t>10/23/2021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122929-B4B9-4603-AD9A-E47E6D3B4354}" type="slidenum">
              <a:rPr lang="en-US" smtClean="0"/>
              <a:t>‹#›</a:t>
            </a:fld>
            <a:endParaRPr lang="en-US"/>
          </a:p>
        </p:txBody>
      </p:sp>
    </p:spTree>
    <p:extLst>
      <p:ext uri="{BB962C8B-B14F-4D97-AF65-F5344CB8AC3E}">
        <p14:creationId xmlns:p14="http://schemas.microsoft.com/office/powerpoint/2010/main" val="15046062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9F0FD3F-E618-4B3B-9636-4BED4DCA419B}" type="datetimeFigureOut">
              <a:rPr lang="en-US" smtClean="0"/>
              <a:t>10/23/2021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122929-B4B9-4603-AD9A-E47E6D3B4354}" type="slidenum">
              <a:rPr lang="en-US" smtClean="0"/>
              <a:t>‹#›</a:t>
            </a:fld>
            <a:endParaRPr lang="en-US"/>
          </a:p>
        </p:txBody>
      </p:sp>
    </p:spTree>
    <p:extLst>
      <p:ext uri="{BB962C8B-B14F-4D97-AF65-F5344CB8AC3E}">
        <p14:creationId xmlns:p14="http://schemas.microsoft.com/office/powerpoint/2010/main" val="37104900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9F0FD3F-E618-4B3B-9636-4BED4DCA419B}" type="datetimeFigureOut">
              <a:rPr lang="en-US" smtClean="0"/>
              <a:t>10/23/2021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122929-B4B9-4603-AD9A-E47E6D3B4354}" type="slidenum">
              <a:rPr lang="en-US" smtClean="0"/>
              <a:t>‹#›</a:t>
            </a:fld>
            <a:endParaRPr lang="en-US"/>
          </a:p>
        </p:txBody>
      </p:sp>
    </p:spTree>
    <p:extLst>
      <p:ext uri="{BB962C8B-B14F-4D97-AF65-F5344CB8AC3E}">
        <p14:creationId xmlns:p14="http://schemas.microsoft.com/office/powerpoint/2010/main" val="16079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9F0FD3F-E618-4B3B-9636-4BED4DCA419B}" type="datetimeFigureOut">
              <a:rPr lang="en-US" smtClean="0"/>
              <a:t>10/23/2021</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B122929-B4B9-4603-AD9A-E47E6D3B4354}" type="slidenum">
              <a:rPr lang="en-US" smtClean="0"/>
              <a:t>‹#›</a:t>
            </a:fld>
            <a:endParaRPr lang="en-US"/>
          </a:p>
        </p:txBody>
      </p:sp>
    </p:spTree>
    <p:extLst>
      <p:ext uri="{BB962C8B-B14F-4D97-AF65-F5344CB8AC3E}">
        <p14:creationId xmlns:p14="http://schemas.microsoft.com/office/powerpoint/2010/main" val="3772920951"/>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BQQEX8rU2tY" TargetMode="External"/><Relationship Id="rId2" Type="http://schemas.openxmlformats.org/officeDocument/2006/relationships/hyperlink" Target="https://www.unlockinglifescode.org/timeline?tid=4" TargetMode="External"/><Relationship Id="rId1" Type="http://schemas.openxmlformats.org/officeDocument/2006/relationships/slideLayout" Target="../slideLayouts/slideLayout2.xml"/><Relationship Id="rId4" Type="http://schemas.openxmlformats.org/officeDocument/2006/relationships/hyperlink" Target="https://www.thinkib.net/files/biology/files/activity%20worksheets/genetics/primer11_human_genome_project.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latin typeface="+mn-lt"/>
              </a:rPr>
              <a:t>Human Genome Project</a:t>
            </a:r>
            <a:endParaRPr lang="en-US" b="1" dirty="0">
              <a:latin typeface="+mn-lt"/>
            </a:endParaRPr>
          </a:p>
        </p:txBody>
      </p:sp>
      <p:sp>
        <p:nvSpPr>
          <p:cNvPr id="3" name="Subtitle 2"/>
          <p:cNvSpPr>
            <a:spLocks noGrp="1"/>
          </p:cNvSpPr>
          <p:nvPr>
            <p:ph type="subTitle" idx="1"/>
          </p:nvPr>
        </p:nvSpPr>
        <p:spPr/>
        <p:txBody>
          <a:bodyPr/>
          <a:lstStyle/>
          <a:p>
            <a:r>
              <a:rPr lang="en-US" dirty="0" smtClean="0"/>
              <a:t>Student’s Name</a:t>
            </a:r>
          </a:p>
          <a:p>
            <a:r>
              <a:rPr lang="en-US" dirty="0" smtClean="0"/>
              <a:t>Institutional Affiliation </a:t>
            </a:r>
            <a:endParaRPr lang="en-US" dirty="0"/>
          </a:p>
        </p:txBody>
      </p:sp>
    </p:spTree>
    <p:extLst>
      <p:ext uri="{BB962C8B-B14F-4D97-AF65-F5344CB8AC3E}">
        <p14:creationId xmlns:p14="http://schemas.microsoft.com/office/powerpoint/2010/main" val="1824305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0629"/>
            <a:ext cx="10515600" cy="1560059"/>
          </a:xfrm>
        </p:spPr>
        <p:txBody>
          <a:bodyPr>
            <a:normAutofit fontScale="90000"/>
          </a:bodyPr>
          <a:lstStyle/>
          <a:p>
            <a:pPr algn="ctr"/>
            <a:r>
              <a:rPr lang="en-US" b="1" dirty="0">
                <a:latin typeface="+mn-lt"/>
              </a:rPr>
              <a:t>F</a:t>
            </a:r>
            <a:r>
              <a:rPr lang="en-US" b="1" dirty="0" smtClean="0">
                <a:latin typeface="+mn-lt"/>
              </a:rPr>
              <a:t>ive </a:t>
            </a:r>
            <a:r>
              <a:rPr lang="en-US" b="1" dirty="0">
                <a:latin typeface="+mn-lt"/>
              </a:rPr>
              <a:t>most important points in the history of the genome.  </a:t>
            </a:r>
            <a:br>
              <a:rPr lang="en-US" b="1" dirty="0">
                <a:latin typeface="+mn-lt"/>
              </a:rPr>
            </a:br>
            <a:endParaRPr lang="en-US" b="1" dirty="0">
              <a:latin typeface="+mn-lt"/>
            </a:endParaRPr>
          </a:p>
        </p:txBody>
      </p:sp>
      <p:sp>
        <p:nvSpPr>
          <p:cNvPr id="3" name="Content Placeholder 2"/>
          <p:cNvSpPr>
            <a:spLocks noGrp="1"/>
          </p:cNvSpPr>
          <p:nvPr>
            <p:ph idx="1"/>
          </p:nvPr>
        </p:nvSpPr>
        <p:spPr>
          <a:xfrm>
            <a:off x="511268" y="1407669"/>
            <a:ext cx="7805441" cy="5001306"/>
          </a:xfrm>
        </p:spPr>
        <p:txBody>
          <a:bodyPr>
            <a:normAutofit fontScale="85000" lnSpcReduction="20000"/>
          </a:bodyPr>
          <a:lstStyle/>
          <a:p>
            <a:r>
              <a:rPr lang="en-US" dirty="0"/>
              <a:t>The history of the genome can be traced from </a:t>
            </a:r>
            <a:r>
              <a:rPr lang="en-US" dirty="0" err="1"/>
              <a:t>Gregor</a:t>
            </a:r>
            <a:r>
              <a:rPr lang="en-US" dirty="0"/>
              <a:t> Mendel's experiments about plant hybridization in </a:t>
            </a:r>
            <a:r>
              <a:rPr lang="en-US" dirty="0" smtClean="0"/>
              <a:t>1865; In </a:t>
            </a:r>
            <a:r>
              <a:rPr lang="en-US" dirty="0"/>
              <a:t>his experiment, he uses the monastery garden to cross pea varieties with different colors, heights, flower positions, and seed </a:t>
            </a:r>
            <a:r>
              <a:rPr lang="en-US" dirty="0" smtClean="0"/>
              <a:t>shapes; The </a:t>
            </a:r>
            <a:r>
              <a:rPr lang="en-US" dirty="0"/>
              <a:t>experiments demonstrated how traits are passed from </a:t>
            </a:r>
            <a:r>
              <a:rPr lang="en-US" dirty="0" smtClean="0"/>
              <a:t>parents</a:t>
            </a:r>
            <a:r>
              <a:rPr lang="en-US" dirty="0" smtClean="0"/>
              <a:t> (NIH, </a:t>
            </a:r>
            <a:r>
              <a:rPr lang="en-US" dirty="0" err="1" smtClean="0"/>
              <a:t>n.d</a:t>
            </a:r>
            <a:r>
              <a:rPr lang="en-US" dirty="0"/>
              <a:t>)</a:t>
            </a:r>
            <a:r>
              <a:rPr lang="en-US" dirty="0" smtClean="0"/>
              <a:t>. </a:t>
            </a:r>
          </a:p>
          <a:p>
            <a:r>
              <a:rPr lang="en-US" dirty="0" smtClean="0"/>
              <a:t>Another significant </a:t>
            </a:r>
            <a:r>
              <a:rPr lang="en-US" dirty="0"/>
              <a:t>historical development of the genome is a photo by Rosalind Franklin indicating different patterns of the helical shape of </a:t>
            </a:r>
            <a:r>
              <a:rPr lang="en-US" dirty="0" smtClean="0"/>
              <a:t>DNA; She </a:t>
            </a:r>
            <a:r>
              <a:rPr lang="en-US" dirty="0"/>
              <a:t>took two sets of high-resolution photos of crystallized fibers and examined their DNA strands. </a:t>
            </a:r>
            <a:endParaRPr lang="en-US" dirty="0" smtClean="0"/>
          </a:p>
          <a:p>
            <a:r>
              <a:rPr lang="en-US" dirty="0" smtClean="0"/>
              <a:t>In </a:t>
            </a:r>
            <a:r>
              <a:rPr lang="en-US" dirty="0"/>
              <a:t>1977, Frederick Sanger developed a DNA sequencing technique for determining the order of bases in DNA </a:t>
            </a:r>
            <a:r>
              <a:rPr lang="en-US" dirty="0" smtClean="0"/>
              <a:t>strands; The </a:t>
            </a:r>
            <a:r>
              <a:rPr lang="en-US" dirty="0"/>
              <a:t>technique explained how DNA fragments of different lengths are separated. </a:t>
            </a:r>
            <a:endParaRPr lang="en-US" dirty="0" smtClean="0"/>
          </a:p>
          <a:p>
            <a:r>
              <a:rPr lang="en-US" dirty="0" smtClean="0"/>
              <a:t>The </a:t>
            </a:r>
            <a:r>
              <a:rPr lang="en-US" dirty="0"/>
              <a:t>development of Cystic Fibrosis (CF) in 1989 was another significant development of the human genome (</a:t>
            </a:r>
            <a:r>
              <a:rPr lang="en-US" i="1" dirty="0"/>
              <a:t>From Mendel to the Human Genome </a:t>
            </a:r>
            <a:r>
              <a:rPr lang="en-US" i="1" dirty="0" smtClean="0"/>
              <a:t>Project); </a:t>
            </a:r>
            <a:r>
              <a:rPr lang="en-US" dirty="0" smtClean="0"/>
              <a:t>Cystic   </a:t>
            </a:r>
            <a:r>
              <a:rPr lang="en-US" dirty="0"/>
              <a:t>Fibrosis is a genetic disease that causes sticky and thick mucus in the lungs, pancreas, and digestive </a:t>
            </a:r>
            <a:r>
              <a:rPr lang="en-US" dirty="0" smtClean="0"/>
              <a:t>tract</a:t>
            </a:r>
            <a:r>
              <a:rPr lang="en-US" dirty="0" smtClean="0"/>
              <a:t> (NIH, </a:t>
            </a:r>
            <a:r>
              <a:rPr lang="en-US" dirty="0" err="1" smtClean="0"/>
              <a:t>n.d</a:t>
            </a:r>
            <a:r>
              <a:rPr lang="en-US" dirty="0" smtClean="0"/>
              <a:t>)</a:t>
            </a:r>
            <a:r>
              <a:rPr lang="en-US" dirty="0" smtClean="0"/>
              <a:t>. </a:t>
            </a:r>
          </a:p>
          <a:p>
            <a:r>
              <a:rPr lang="en-US" dirty="0" smtClean="0"/>
              <a:t>In </a:t>
            </a:r>
            <a:r>
              <a:rPr lang="en-US" dirty="0"/>
              <a:t>the early 1980s, several laboratory tools were used to find the gene responsible. In 1990, the human genome project started after the US Department of Energy and the National Institute of Health developed a plan to create a technology to analyze </a:t>
            </a:r>
            <a:r>
              <a:rPr lang="en-US" dirty="0" smtClean="0"/>
              <a:t>DNA</a:t>
            </a:r>
            <a:r>
              <a:rPr lang="en-US" dirty="0" smtClean="0"/>
              <a:t> (NIH, </a:t>
            </a:r>
            <a:r>
              <a:rPr lang="en-US" dirty="0" err="1" smtClean="0"/>
              <a:t>n.d</a:t>
            </a:r>
            <a:r>
              <a:rPr lang="en-US" dirty="0" smtClean="0"/>
              <a:t>).</a:t>
            </a:r>
            <a:endParaRPr lang="en-US" dirty="0"/>
          </a:p>
          <a:p>
            <a:endParaRPr lang="en-US" dirty="0"/>
          </a:p>
        </p:txBody>
      </p:sp>
      <p:pic>
        <p:nvPicPr>
          <p:cNvPr id="5" name="Picture 4"/>
          <p:cNvPicPr>
            <a:picLocks noChangeAspect="1"/>
          </p:cNvPicPr>
          <p:nvPr/>
        </p:nvPicPr>
        <p:blipFill>
          <a:blip r:embed="rId2"/>
          <a:stretch>
            <a:fillRect/>
          </a:stretch>
        </p:blipFill>
        <p:spPr>
          <a:xfrm>
            <a:off x="8498541" y="1237699"/>
            <a:ext cx="3432345" cy="2438611"/>
          </a:xfrm>
          <a:prstGeom prst="rect">
            <a:avLst/>
          </a:prstGeom>
        </p:spPr>
      </p:pic>
      <p:pic>
        <p:nvPicPr>
          <p:cNvPr id="6" name="Picture 5"/>
          <p:cNvPicPr>
            <a:picLocks noChangeAspect="1"/>
          </p:cNvPicPr>
          <p:nvPr/>
        </p:nvPicPr>
        <p:blipFill>
          <a:blip r:embed="rId3"/>
          <a:stretch>
            <a:fillRect/>
          </a:stretch>
        </p:blipFill>
        <p:spPr>
          <a:xfrm>
            <a:off x="8498541" y="3676310"/>
            <a:ext cx="3693459" cy="3047219"/>
          </a:xfrm>
          <a:prstGeom prst="rect">
            <a:avLst/>
          </a:prstGeom>
        </p:spPr>
      </p:pic>
    </p:spTree>
    <p:extLst>
      <p:ext uri="{BB962C8B-B14F-4D97-AF65-F5344CB8AC3E}">
        <p14:creationId xmlns:p14="http://schemas.microsoft.com/office/powerpoint/2010/main" val="3080927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906" y="107577"/>
            <a:ext cx="10694894" cy="1583112"/>
          </a:xfrm>
        </p:spPr>
        <p:txBody>
          <a:bodyPr>
            <a:normAutofit fontScale="90000"/>
          </a:bodyPr>
          <a:lstStyle/>
          <a:p>
            <a:pPr algn="ctr"/>
            <a:r>
              <a:rPr lang="en-US" b="1" dirty="0" smtClean="0">
                <a:latin typeface="+mn-lt"/>
              </a:rPr>
              <a:t>Potential </a:t>
            </a:r>
            <a:r>
              <a:rPr lang="en-US" b="1" dirty="0">
                <a:latin typeface="+mn-lt"/>
              </a:rPr>
              <a:t>future benefits of the Human Genome Project and the risks associated with it.  </a:t>
            </a:r>
            <a:br>
              <a:rPr lang="en-US" b="1" dirty="0">
                <a:latin typeface="+mn-lt"/>
              </a:rPr>
            </a:br>
            <a:endParaRPr lang="en-US" b="1" dirty="0">
              <a:latin typeface="+mn-lt"/>
            </a:endParaRPr>
          </a:p>
        </p:txBody>
      </p:sp>
      <p:sp>
        <p:nvSpPr>
          <p:cNvPr id="3" name="Content Placeholder 2"/>
          <p:cNvSpPr>
            <a:spLocks noGrp="1"/>
          </p:cNvSpPr>
          <p:nvPr>
            <p:ph idx="1"/>
          </p:nvPr>
        </p:nvSpPr>
        <p:spPr>
          <a:xfrm>
            <a:off x="957351" y="1850677"/>
            <a:ext cx="8861612" cy="4899492"/>
          </a:xfrm>
        </p:spPr>
        <p:txBody>
          <a:bodyPr>
            <a:normAutofit fontScale="85000" lnSpcReduction="10000"/>
          </a:bodyPr>
          <a:lstStyle/>
          <a:p>
            <a:r>
              <a:rPr lang="en-US" dirty="0" smtClean="0"/>
              <a:t>The </a:t>
            </a:r>
            <a:r>
              <a:rPr lang="en-US" dirty="0"/>
              <a:t>DNA-based tests can be used in disease diagnosis, confirm the existence of the disease, and offer prognostic information on the course of the disease. </a:t>
            </a:r>
            <a:endParaRPr lang="en-US" dirty="0" smtClean="0"/>
          </a:p>
          <a:p>
            <a:r>
              <a:rPr lang="en-US" dirty="0"/>
              <a:t>The Human Genome Project will help researcher’s correlate DNA variants using individual responses on medical treatments and develop customized drugs. </a:t>
            </a:r>
            <a:endParaRPr lang="en-US" dirty="0" smtClean="0"/>
          </a:p>
          <a:p>
            <a:r>
              <a:rPr lang="en-US" dirty="0"/>
              <a:t>G</a:t>
            </a:r>
            <a:r>
              <a:rPr lang="en-US" dirty="0" smtClean="0"/>
              <a:t>enomic </a:t>
            </a:r>
            <a:r>
              <a:rPr lang="en-US" dirty="0"/>
              <a:t>data will help to develop drugs faster, more effective, and cheap. </a:t>
            </a:r>
            <a:endParaRPr lang="en-US" dirty="0" smtClean="0"/>
          </a:p>
          <a:p>
            <a:r>
              <a:rPr lang="en-US" dirty="0"/>
              <a:t>On the other hand, the Human Genome project will result in social and ethical </a:t>
            </a:r>
            <a:r>
              <a:rPr lang="en-US" dirty="0" smtClean="0"/>
              <a:t>issues: </a:t>
            </a:r>
            <a:r>
              <a:rPr lang="en-US" dirty="0"/>
              <a:t>T</a:t>
            </a:r>
            <a:r>
              <a:rPr lang="en-US" dirty="0" smtClean="0"/>
              <a:t>here </a:t>
            </a:r>
            <a:r>
              <a:rPr lang="en-US" dirty="0"/>
              <a:t>will be uncertainties on gene tests in complex conditions like diabetes and heart disease.  </a:t>
            </a:r>
            <a:endParaRPr lang="en-US" dirty="0" smtClean="0"/>
          </a:p>
          <a:p>
            <a:r>
              <a:rPr lang="en-US" dirty="0" smtClean="0"/>
              <a:t>There </a:t>
            </a:r>
            <a:r>
              <a:rPr lang="en-US" dirty="0"/>
              <a:t>will be a contradiction on whether testing will be performed without treatment or with unsure interpretation. </a:t>
            </a:r>
            <a:endParaRPr lang="en-US" dirty="0" smtClean="0"/>
          </a:p>
          <a:p>
            <a:r>
              <a:rPr lang="en-US" dirty="0" smtClean="0"/>
              <a:t>The </a:t>
            </a:r>
            <a:r>
              <a:rPr lang="en-US" dirty="0"/>
              <a:t>project will lead to significant questions on individuals who should access personal genetic information, including insurers, schools, and employers, of agencies. </a:t>
            </a:r>
            <a:endParaRPr lang="en-US" dirty="0" smtClean="0"/>
          </a:p>
          <a:p>
            <a:r>
              <a:rPr lang="en-US" dirty="0" smtClean="0"/>
              <a:t>Many </a:t>
            </a:r>
            <a:r>
              <a:rPr lang="en-US" dirty="0"/>
              <a:t>people are worried about whether patenting DNA sequences will limit their development and accessibility to useful products.</a:t>
            </a:r>
          </a:p>
          <a:p>
            <a:endParaRPr lang="en-US" dirty="0"/>
          </a:p>
          <a:p>
            <a:endParaRPr lang="en-US" dirty="0"/>
          </a:p>
        </p:txBody>
      </p:sp>
    </p:spTree>
    <p:extLst>
      <p:ext uri="{BB962C8B-B14F-4D97-AF65-F5344CB8AC3E}">
        <p14:creationId xmlns:p14="http://schemas.microsoft.com/office/powerpoint/2010/main" val="2183463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b="1" dirty="0">
                <a:latin typeface="+mn-lt"/>
              </a:rPr>
              <a:t>C</a:t>
            </a:r>
            <a:r>
              <a:rPr lang="en-CA" b="1" dirty="0" smtClean="0">
                <a:latin typeface="+mn-lt"/>
              </a:rPr>
              <a:t>onflict </a:t>
            </a:r>
            <a:r>
              <a:rPr lang="en-CA" b="1" dirty="0">
                <a:latin typeface="+mn-lt"/>
              </a:rPr>
              <a:t>a</a:t>
            </a:r>
            <a:r>
              <a:rPr lang="en-CA" b="1" dirty="0" smtClean="0">
                <a:latin typeface="+mn-lt"/>
              </a:rPr>
              <a:t>mong </a:t>
            </a:r>
            <a:r>
              <a:rPr lang="en-CA" b="1" dirty="0">
                <a:latin typeface="+mn-lt"/>
              </a:rPr>
              <a:t>s</a:t>
            </a:r>
            <a:r>
              <a:rPr lang="en-CA" b="1" dirty="0" smtClean="0">
                <a:latin typeface="+mn-lt"/>
              </a:rPr>
              <a:t>cientists during </a:t>
            </a:r>
            <a:r>
              <a:rPr lang="en-CA" b="1" dirty="0">
                <a:latin typeface="+mn-lt"/>
              </a:rPr>
              <a:t>the discovery of the structure of DNA. </a:t>
            </a:r>
            <a:endParaRPr lang="en-US" b="1" dirty="0">
              <a:latin typeface="+mn-lt"/>
            </a:endParaRPr>
          </a:p>
        </p:txBody>
      </p:sp>
      <p:sp>
        <p:nvSpPr>
          <p:cNvPr id="3" name="Content Placeholder 2"/>
          <p:cNvSpPr>
            <a:spLocks noGrp="1"/>
          </p:cNvSpPr>
          <p:nvPr>
            <p:ph idx="1"/>
          </p:nvPr>
        </p:nvSpPr>
        <p:spPr>
          <a:xfrm>
            <a:off x="742156" y="1853248"/>
            <a:ext cx="8346141" cy="4617104"/>
          </a:xfrm>
        </p:spPr>
        <p:txBody>
          <a:bodyPr>
            <a:normAutofit fontScale="85000" lnSpcReduction="20000"/>
          </a:bodyPr>
          <a:lstStyle/>
          <a:p>
            <a:r>
              <a:rPr lang="en-US" dirty="0"/>
              <a:t>There were four scientists involved in the development of DNA structure in 1953: Francis Crick, James Watson, Maurice Wilkins, and Rosalind Franklin. </a:t>
            </a:r>
            <a:endParaRPr lang="en-US" dirty="0" smtClean="0"/>
          </a:p>
          <a:p>
            <a:r>
              <a:rPr lang="en-US" dirty="0"/>
              <a:t>N</a:t>
            </a:r>
            <a:r>
              <a:rPr lang="en-US" dirty="0" smtClean="0"/>
              <a:t>one </a:t>
            </a:r>
            <a:r>
              <a:rPr lang="en-US" dirty="0"/>
              <a:t>of the four scientists was wrong, but they engaged in competition and </a:t>
            </a:r>
            <a:r>
              <a:rPr lang="en-US" dirty="0" smtClean="0"/>
              <a:t>cooperation; For </a:t>
            </a:r>
            <a:r>
              <a:rPr lang="en-US" dirty="0"/>
              <a:t>example, to develop the model building, Watson and Crick required data on DNA as a starting point.  </a:t>
            </a:r>
            <a:endParaRPr lang="en-US" dirty="0" smtClean="0"/>
          </a:p>
          <a:p>
            <a:r>
              <a:rPr lang="en-US" dirty="0" smtClean="0"/>
              <a:t>Watson </a:t>
            </a:r>
            <a:r>
              <a:rPr lang="en-US" dirty="0"/>
              <a:t>and click focused on creating new hypotheses while Franklin and Wilkin gathered additional evidence on DNA </a:t>
            </a:r>
            <a:r>
              <a:rPr lang="en-US" dirty="0" smtClean="0"/>
              <a:t>structure; From </a:t>
            </a:r>
            <a:r>
              <a:rPr lang="en-US" dirty="0"/>
              <a:t>the beginning, Wilkins and Franklin argued about who was the most appropriate person to work on the DNA</a:t>
            </a:r>
            <a:r>
              <a:rPr lang="en-US" dirty="0" smtClean="0"/>
              <a:t>.</a:t>
            </a:r>
          </a:p>
          <a:p>
            <a:r>
              <a:rPr lang="en-US" dirty="0" smtClean="0"/>
              <a:t>Scientists </a:t>
            </a:r>
            <a:r>
              <a:rPr lang="en-US" dirty="0"/>
              <a:t>should be friends to share their ideas and help others achieve their goals. </a:t>
            </a:r>
            <a:endParaRPr lang="en-US" dirty="0" smtClean="0"/>
          </a:p>
          <a:p>
            <a:r>
              <a:rPr lang="en-US" dirty="0" smtClean="0"/>
              <a:t>They </a:t>
            </a:r>
            <a:r>
              <a:rPr lang="en-US" dirty="0"/>
              <a:t>should work together to make a discovery. </a:t>
            </a:r>
            <a:endParaRPr lang="en-US" dirty="0" smtClean="0"/>
          </a:p>
          <a:p>
            <a:r>
              <a:rPr lang="en-US" dirty="0" smtClean="0"/>
              <a:t>If the </a:t>
            </a:r>
            <a:r>
              <a:rPr lang="en-US" dirty="0"/>
              <a:t>four scientists had no conflicting options, the discovery of DNA structure could have been discovered earlier before 1953. </a:t>
            </a:r>
            <a:endParaRPr lang="en-US" dirty="0" smtClean="0"/>
          </a:p>
          <a:p>
            <a:r>
              <a:rPr lang="en-US" dirty="0" smtClean="0"/>
              <a:t>Although </a:t>
            </a:r>
            <a:r>
              <a:rPr lang="en-US" dirty="0"/>
              <a:t>scientists usually have different options regarding who is best, working together and becoming friends can help them achieve more, appreciate other work, and make corrections when necessary.</a:t>
            </a:r>
          </a:p>
          <a:p>
            <a:endParaRPr lang="en-US" dirty="0"/>
          </a:p>
        </p:txBody>
      </p:sp>
      <p:pic>
        <p:nvPicPr>
          <p:cNvPr id="4" name="Picture 3"/>
          <p:cNvPicPr>
            <a:picLocks noChangeAspect="1"/>
          </p:cNvPicPr>
          <p:nvPr/>
        </p:nvPicPr>
        <p:blipFill>
          <a:blip r:embed="rId2"/>
          <a:stretch>
            <a:fillRect/>
          </a:stretch>
        </p:blipFill>
        <p:spPr>
          <a:xfrm>
            <a:off x="9184341" y="1690688"/>
            <a:ext cx="2877671" cy="3822606"/>
          </a:xfrm>
          <a:prstGeom prst="rect">
            <a:avLst/>
          </a:prstGeom>
        </p:spPr>
      </p:pic>
    </p:spTree>
    <p:extLst>
      <p:ext uri="{BB962C8B-B14F-4D97-AF65-F5344CB8AC3E}">
        <p14:creationId xmlns:p14="http://schemas.microsoft.com/office/powerpoint/2010/main" val="33116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CA" b="1" dirty="0">
                <a:latin typeface="+mn-lt"/>
              </a:rPr>
              <a:t>What kind of tension exists in the cooperation of scientists and the commercial pressures for patents? </a:t>
            </a:r>
            <a:endParaRPr lang="en-US" b="1" dirty="0">
              <a:latin typeface="+mn-lt"/>
            </a:endParaRPr>
          </a:p>
        </p:txBody>
      </p:sp>
      <p:sp>
        <p:nvSpPr>
          <p:cNvPr id="3" name="Content Placeholder 2"/>
          <p:cNvSpPr>
            <a:spLocks noGrp="1"/>
          </p:cNvSpPr>
          <p:nvPr>
            <p:ph idx="1"/>
          </p:nvPr>
        </p:nvSpPr>
        <p:spPr>
          <a:xfrm>
            <a:off x="1104293" y="2230339"/>
            <a:ext cx="8946541" cy="4195481"/>
          </a:xfrm>
        </p:spPr>
        <p:txBody>
          <a:bodyPr>
            <a:normAutofit fontScale="85000" lnSpcReduction="10000"/>
          </a:bodyPr>
          <a:lstStyle/>
          <a:p>
            <a:r>
              <a:rPr lang="en-US" dirty="0"/>
              <a:t>The project could not have been completed without the cooperation of different scientists, particularly from the United States and the United Kingdom. </a:t>
            </a:r>
            <a:endParaRPr lang="en-US" dirty="0" smtClean="0"/>
          </a:p>
          <a:p>
            <a:r>
              <a:rPr lang="en-US" dirty="0" smtClean="0"/>
              <a:t>The </a:t>
            </a:r>
            <a:r>
              <a:rPr lang="en-US" dirty="0"/>
              <a:t>scientist had to help each other since it was a long project that required them to understand the human body and the negative impacts of drugs. </a:t>
            </a:r>
            <a:endParaRPr lang="en-US" dirty="0" smtClean="0"/>
          </a:p>
          <a:p>
            <a:r>
              <a:rPr lang="en-US" dirty="0" smtClean="0"/>
              <a:t>In </a:t>
            </a:r>
            <a:r>
              <a:rPr lang="en-US" dirty="0"/>
              <a:t>the entire project, every scientist had different tasks to perform, and thus the tension could arise if they did not the required standards</a:t>
            </a:r>
            <a:r>
              <a:rPr lang="en-US" dirty="0" smtClean="0"/>
              <a:t>.</a:t>
            </a:r>
          </a:p>
          <a:p>
            <a:r>
              <a:rPr lang="en-US" dirty="0" smtClean="0"/>
              <a:t>Additionally</a:t>
            </a:r>
            <a:r>
              <a:rPr lang="en-US" dirty="0"/>
              <a:t>, the use of new technological tools was problematic to some scientists, and thus they had to develop new ways of using them (Yourgenome,2014). </a:t>
            </a:r>
            <a:endParaRPr lang="en-US" dirty="0" smtClean="0"/>
          </a:p>
          <a:p>
            <a:r>
              <a:rPr lang="en-US" dirty="0" smtClean="0"/>
              <a:t>The </a:t>
            </a:r>
            <a:r>
              <a:rPr lang="en-US" dirty="0"/>
              <a:t>project allowed scientists to read and understand the entire genetic blueprint on the development of human beings. </a:t>
            </a:r>
            <a:endParaRPr lang="en-US" dirty="0" smtClean="0"/>
          </a:p>
          <a:p>
            <a:r>
              <a:rPr lang="en-US" dirty="0" smtClean="0"/>
              <a:t>The </a:t>
            </a:r>
            <a:r>
              <a:rPr lang="en-US" dirty="0"/>
              <a:t>team members were motivated and had common goals in contributing to the most historical and organized scientific adventures.  </a:t>
            </a:r>
          </a:p>
          <a:p>
            <a:endParaRPr lang="en-US" dirty="0"/>
          </a:p>
        </p:txBody>
      </p:sp>
    </p:spTree>
    <p:extLst>
      <p:ext uri="{BB962C8B-B14F-4D97-AF65-F5344CB8AC3E}">
        <p14:creationId xmlns:p14="http://schemas.microsoft.com/office/powerpoint/2010/main" val="2732579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b="1" dirty="0">
                <a:latin typeface="+mn-lt"/>
              </a:rPr>
              <a:t>Will the discoveries of the Human Genome Project benefit us? </a:t>
            </a:r>
            <a:endParaRPr lang="en-US" b="1" dirty="0">
              <a:latin typeface="+mn-lt"/>
            </a:endParaRPr>
          </a:p>
        </p:txBody>
      </p:sp>
      <p:sp>
        <p:nvSpPr>
          <p:cNvPr id="3" name="Content Placeholder 2"/>
          <p:cNvSpPr>
            <a:spLocks noGrp="1"/>
          </p:cNvSpPr>
          <p:nvPr>
            <p:ph idx="1"/>
          </p:nvPr>
        </p:nvSpPr>
        <p:spPr>
          <a:xfrm>
            <a:off x="838201" y="1825625"/>
            <a:ext cx="7809410" cy="4351338"/>
          </a:xfrm>
        </p:spPr>
        <p:txBody>
          <a:bodyPr>
            <a:normAutofit fontScale="85000" lnSpcReduction="20000"/>
          </a:bodyPr>
          <a:lstStyle/>
          <a:p>
            <a:r>
              <a:rPr lang="en-US" dirty="0"/>
              <a:t>S</a:t>
            </a:r>
            <a:r>
              <a:rPr lang="en-US" dirty="0" smtClean="0"/>
              <a:t>ome </a:t>
            </a:r>
            <a:r>
              <a:rPr lang="en-US" dirty="0"/>
              <a:t>of the potential applications of genome research include DNA forensics, molecular medicine, anthropology, bio archaeology, and bioprocessing</a:t>
            </a:r>
            <a:r>
              <a:rPr lang="en-US" dirty="0" smtClean="0"/>
              <a:t>.</a:t>
            </a:r>
          </a:p>
          <a:p>
            <a:r>
              <a:rPr lang="en-US" dirty="0" smtClean="0"/>
              <a:t>In </a:t>
            </a:r>
            <a:r>
              <a:rPr lang="en-US" dirty="0"/>
              <a:t>molecular medicine, clinicians can improve disease diagnosis, detect earlier symptoms of genetic predispositions, conduct gene therapy, and control drugs systems. </a:t>
            </a:r>
            <a:endParaRPr lang="en-US" dirty="0" smtClean="0"/>
          </a:p>
          <a:p>
            <a:r>
              <a:rPr lang="en-US" dirty="0" smtClean="0"/>
              <a:t>Additionally</a:t>
            </a:r>
            <a:r>
              <a:rPr lang="en-US" dirty="0"/>
              <a:t>, the resources and technology applied in the project have already started to show some positive impacts in clinical medicine and biological research. </a:t>
            </a:r>
            <a:endParaRPr lang="en-US" dirty="0" smtClean="0"/>
          </a:p>
          <a:p>
            <a:r>
              <a:rPr lang="en-US" dirty="0" smtClean="0"/>
              <a:t>The </a:t>
            </a:r>
            <a:r>
              <a:rPr lang="en-US" dirty="0"/>
              <a:t>project promotes medical advancement in the treatment and diagnosis of diseases like cancer. </a:t>
            </a:r>
            <a:endParaRPr lang="en-US" dirty="0" smtClean="0"/>
          </a:p>
          <a:p>
            <a:r>
              <a:rPr lang="en-US" dirty="0" smtClean="0"/>
              <a:t>Notably</a:t>
            </a:r>
            <a:r>
              <a:rPr lang="en-US" dirty="0"/>
              <a:t>, cancer is a genomic disease, and with the application of this project, doctors can successfully categorize the different types of cancers by examining genomic changes within the individual tumor. </a:t>
            </a:r>
            <a:endParaRPr lang="en-US" dirty="0" smtClean="0"/>
          </a:p>
          <a:p>
            <a:r>
              <a:rPr lang="en-US" dirty="0" smtClean="0"/>
              <a:t>Moreover</a:t>
            </a:r>
            <a:r>
              <a:rPr lang="en-US" dirty="0"/>
              <a:t>, genomic findings guide physicians for common </a:t>
            </a:r>
            <a:r>
              <a:rPr lang="en-US" dirty="0" smtClean="0"/>
              <a:t>diseases; For </a:t>
            </a:r>
            <a:r>
              <a:rPr lang="en-US" dirty="0"/>
              <a:t>instance, a blood thinner can be prescribed to prevent platelets from binding ineffectively. </a:t>
            </a:r>
            <a:endParaRPr lang="en-US" dirty="0" smtClean="0"/>
          </a:p>
          <a:p>
            <a:pPr marL="0" indent="0">
              <a:buNone/>
            </a:pPr>
            <a:endParaRPr lang="en-US" dirty="0"/>
          </a:p>
        </p:txBody>
      </p:sp>
      <p:pic>
        <p:nvPicPr>
          <p:cNvPr id="4" name="Picture 3"/>
          <p:cNvPicPr>
            <a:picLocks noChangeAspect="1"/>
          </p:cNvPicPr>
          <p:nvPr/>
        </p:nvPicPr>
        <p:blipFill>
          <a:blip r:embed="rId2"/>
          <a:stretch>
            <a:fillRect/>
          </a:stretch>
        </p:blipFill>
        <p:spPr>
          <a:xfrm>
            <a:off x="8647611" y="1825625"/>
            <a:ext cx="3544390" cy="2811689"/>
          </a:xfrm>
          <a:prstGeom prst="rect">
            <a:avLst/>
          </a:prstGeom>
        </p:spPr>
      </p:pic>
      <p:pic>
        <p:nvPicPr>
          <p:cNvPr id="5" name="Picture 4"/>
          <p:cNvPicPr>
            <a:picLocks noChangeAspect="1"/>
          </p:cNvPicPr>
          <p:nvPr/>
        </p:nvPicPr>
        <p:blipFill>
          <a:blip r:embed="rId3"/>
          <a:stretch>
            <a:fillRect/>
          </a:stretch>
        </p:blipFill>
        <p:spPr>
          <a:xfrm>
            <a:off x="9052560" y="4691063"/>
            <a:ext cx="2690948" cy="1485900"/>
          </a:xfrm>
          <a:prstGeom prst="rect">
            <a:avLst/>
          </a:prstGeom>
        </p:spPr>
      </p:pic>
    </p:spTree>
    <p:extLst>
      <p:ext uri="{BB962C8B-B14F-4D97-AF65-F5344CB8AC3E}">
        <p14:creationId xmlns:p14="http://schemas.microsoft.com/office/powerpoint/2010/main" val="38042434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mn-lt"/>
              </a:rPr>
              <a:t>References </a:t>
            </a:r>
            <a:endParaRPr lang="en-US" b="1" dirty="0">
              <a:latin typeface="+mn-lt"/>
            </a:endParaRPr>
          </a:p>
        </p:txBody>
      </p:sp>
      <p:sp>
        <p:nvSpPr>
          <p:cNvPr id="3" name="Content Placeholder 2"/>
          <p:cNvSpPr>
            <a:spLocks noGrp="1"/>
          </p:cNvSpPr>
          <p:nvPr>
            <p:ph idx="1"/>
          </p:nvPr>
        </p:nvSpPr>
        <p:spPr>
          <a:xfrm>
            <a:off x="1104293" y="1629838"/>
            <a:ext cx="8946541" cy="4195481"/>
          </a:xfrm>
        </p:spPr>
        <p:txBody>
          <a:bodyPr/>
          <a:lstStyle/>
          <a:p>
            <a:r>
              <a:rPr lang="en-US" dirty="0"/>
              <a:t>NIH (</a:t>
            </a:r>
            <a:r>
              <a:rPr lang="en-US" dirty="0" err="1"/>
              <a:t>n.d</a:t>
            </a:r>
            <a:r>
              <a:rPr lang="en-US" dirty="0"/>
              <a:t>). A Brief History from Mendel to the Human Genome Project. </a:t>
            </a:r>
            <a:r>
              <a:rPr lang="en-US" u="sng" dirty="0">
                <a:hlinkClick r:id="rId2"/>
              </a:rPr>
              <a:t>https://www.unlockinglifescode.org/timeline?tid=4</a:t>
            </a:r>
            <a:endParaRPr lang="en-US" dirty="0"/>
          </a:p>
          <a:p>
            <a:r>
              <a:rPr lang="en-US" dirty="0" err="1"/>
              <a:t>Yourgenome</a:t>
            </a:r>
            <a:r>
              <a:rPr lang="en-US" dirty="0"/>
              <a:t> (2014). The Human Genome Project: Personal Stories. </a:t>
            </a:r>
            <a:r>
              <a:rPr lang="en-US" u="sng" dirty="0">
                <a:hlinkClick r:id="rId3"/>
              </a:rPr>
              <a:t>https://www.youtube.com/watch?v=BQQEX8rU2tY</a:t>
            </a:r>
            <a:endParaRPr lang="en-US" dirty="0"/>
          </a:p>
          <a:p>
            <a:r>
              <a:rPr lang="en-US" u="sng" dirty="0">
                <a:hlinkClick r:id="rId4"/>
              </a:rPr>
              <a:t>https://www.thinkib.net/files/biology/files/activity%20worksheets/genetics/primer11_human_genome_project.pdf</a:t>
            </a:r>
            <a:endParaRPr lang="en-US" dirty="0"/>
          </a:p>
          <a:p>
            <a:endParaRPr lang="en-US" dirty="0"/>
          </a:p>
        </p:txBody>
      </p:sp>
    </p:spTree>
    <p:extLst>
      <p:ext uri="{BB962C8B-B14F-4D97-AF65-F5344CB8AC3E}">
        <p14:creationId xmlns:p14="http://schemas.microsoft.com/office/powerpoint/2010/main" val="3992392925"/>
      </p:ext>
    </p:extLst>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40</TotalTime>
  <Words>981</Words>
  <Application>Microsoft Office PowerPoint</Application>
  <PresentationFormat>Widescreen</PresentationFormat>
  <Paragraphs>43</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Century Gothic</vt:lpstr>
      <vt:lpstr>Wingdings 3</vt:lpstr>
      <vt:lpstr>Ion</vt:lpstr>
      <vt:lpstr>Human Genome Project</vt:lpstr>
      <vt:lpstr>Five most important points in the history of the genome.   </vt:lpstr>
      <vt:lpstr>Potential future benefits of the Human Genome Project and the risks associated with it.   </vt:lpstr>
      <vt:lpstr>Conflict among scientists during the discovery of the structure of DNA. </vt:lpstr>
      <vt:lpstr>What kind of tension exists in the cooperation of scientists and the commercial pressures for patents? </vt:lpstr>
      <vt:lpstr>Will the discoveries of the Human Genome Project benefit us?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Genome Project</dc:title>
  <dc:creator>user</dc:creator>
  <cp:lastModifiedBy>user</cp:lastModifiedBy>
  <cp:revision>22</cp:revision>
  <dcterms:created xsi:type="dcterms:W3CDTF">2021-10-22T23:43:27Z</dcterms:created>
  <dcterms:modified xsi:type="dcterms:W3CDTF">2021-10-23T00:23:48Z</dcterms:modified>
</cp:coreProperties>
</file>